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3B01B2-D83E-4D23-A94D-B8D68C6E85DD}">
  <a:tblStyle styleId="{843B01B2-D83E-4D23-A94D-B8D68C6E85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00" autoAdjust="0"/>
  </p:normalViewPr>
  <p:slideViewPr>
    <p:cSldViewPr snapToGrid="0">
      <p:cViewPr varScale="1">
        <p:scale>
          <a:sx n="118" d="100"/>
          <a:sy n="118" d="100"/>
        </p:scale>
        <p:origin x="-1368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158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98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f4d30ca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f4d30ca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47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f4d30ca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f4d30ca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47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95900" y="0"/>
            <a:ext cx="7448100" cy="5143500"/>
            <a:chOff x="2013750" y="0"/>
            <a:chExt cx="7448100" cy="5143500"/>
          </a:xfrm>
        </p:grpSpPr>
        <p:sp>
          <p:nvSpPr>
            <p:cNvPr id="10" name="Google Shape;10;p2"/>
            <p:cNvSpPr/>
            <p:nvPr/>
          </p:nvSpPr>
          <p:spPr>
            <a:xfrm>
              <a:off x="2032359" y="0"/>
              <a:ext cx="4441443" cy="5143451"/>
            </a:xfrm>
            <a:custGeom>
              <a:avLst/>
              <a:gdLst/>
              <a:ahLst/>
              <a:cxnLst/>
              <a:rect l="l" t="t" r="r" b="b"/>
              <a:pathLst>
                <a:path w="67785" h="78499" extrusionOk="0">
                  <a:moveTo>
                    <a:pt x="25989" y="0"/>
                  </a:moveTo>
                  <a:lnTo>
                    <a:pt x="46989" y="32528"/>
                  </a:lnTo>
                  <a:lnTo>
                    <a:pt x="1" y="78498"/>
                  </a:lnTo>
                  <a:lnTo>
                    <a:pt x="67784" y="78498"/>
                  </a:lnTo>
                  <a:lnTo>
                    <a:pt x="67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47058" y="0"/>
              <a:ext cx="2245391" cy="5143451"/>
            </a:xfrm>
            <a:custGeom>
              <a:avLst/>
              <a:gdLst/>
              <a:ahLst/>
              <a:cxnLst/>
              <a:rect l="l" t="t" r="r" b="b"/>
              <a:pathLst>
                <a:path w="34269" h="78499" extrusionOk="0">
                  <a:moveTo>
                    <a:pt x="23007" y="0"/>
                  </a:moveTo>
                  <a:lnTo>
                    <a:pt x="0" y="78498"/>
                  </a:lnTo>
                  <a:lnTo>
                    <a:pt x="34269" y="78498"/>
                  </a:lnTo>
                  <a:lnTo>
                    <a:pt x="34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13750" y="2936174"/>
              <a:ext cx="4478659" cy="2207322"/>
            </a:xfrm>
            <a:custGeom>
              <a:avLst/>
              <a:gdLst/>
              <a:ahLst/>
              <a:cxnLst/>
              <a:rect l="l" t="t" r="r" b="b"/>
              <a:pathLst>
                <a:path w="68353" h="33688" extrusionOk="0">
                  <a:moveTo>
                    <a:pt x="68353" y="0"/>
                  </a:moveTo>
                  <a:lnTo>
                    <a:pt x="1" y="33687"/>
                  </a:lnTo>
                  <a:lnTo>
                    <a:pt x="68353" y="33687"/>
                  </a:lnTo>
                  <a:lnTo>
                    <a:pt x="683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000810" y="0"/>
              <a:ext cx="1910440" cy="5143451"/>
            </a:xfrm>
            <a:custGeom>
              <a:avLst/>
              <a:gdLst/>
              <a:ahLst/>
              <a:cxnLst/>
              <a:rect l="l" t="t" r="r" b="b"/>
              <a:pathLst>
                <a:path w="29157" h="78499" extrusionOk="0">
                  <a:moveTo>
                    <a:pt x="1" y="0"/>
                  </a:moveTo>
                  <a:lnTo>
                    <a:pt x="20166" y="78498"/>
                  </a:lnTo>
                  <a:lnTo>
                    <a:pt x="29157" y="78498"/>
                  </a:lnTo>
                  <a:lnTo>
                    <a:pt x="291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566250" y="0"/>
              <a:ext cx="28956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346275" y="466639"/>
            <a:ext cx="3171600" cy="1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2510" y="3836465"/>
            <a:ext cx="2465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4"/>
          <p:cNvGrpSpPr/>
          <p:nvPr/>
        </p:nvGrpSpPr>
        <p:grpSpPr>
          <a:xfrm rot="-4837446">
            <a:off x="876156" y="-3180692"/>
            <a:ext cx="6635249" cy="11895315"/>
            <a:chOff x="7440586" y="-2322687"/>
            <a:chExt cx="2898781" cy="5390244"/>
          </a:xfrm>
        </p:grpSpPr>
        <p:sp>
          <p:nvSpPr>
            <p:cNvPr id="26" name="Google Shape;26;p4"/>
            <p:cNvSpPr/>
            <p:nvPr/>
          </p:nvSpPr>
          <p:spPr>
            <a:xfrm>
              <a:off x="7665877" y="-2322687"/>
              <a:ext cx="2385650" cy="2826400"/>
            </a:xfrm>
            <a:custGeom>
              <a:avLst/>
              <a:gdLst/>
              <a:ahLst/>
              <a:cxnLst/>
              <a:rect l="l" t="t" r="r" b="b"/>
              <a:pathLst>
                <a:path w="95426" h="113056" extrusionOk="0">
                  <a:moveTo>
                    <a:pt x="45726" y="0"/>
                  </a:moveTo>
                  <a:lnTo>
                    <a:pt x="44897" y="867"/>
                  </a:lnTo>
                  <a:lnTo>
                    <a:pt x="93534" y="47428"/>
                  </a:lnTo>
                  <a:lnTo>
                    <a:pt x="0" y="112068"/>
                  </a:lnTo>
                  <a:lnTo>
                    <a:pt x="682" y="113055"/>
                  </a:lnTo>
                  <a:lnTo>
                    <a:pt x="95425" y="47579"/>
                  </a:lnTo>
                  <a:lnTo>
                    <a:pt x="45726" y="0"/>
                  </a:lnTo>
                  <a:close/>
                </a:path>
              </a:pathLst>
            </a:custGeom>
            <a:solidFill>
              <a:srgbClr val="64D3CA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5213418">
              <a:off x="7544017" y="303084"/>
              <a:ext cx="2691919" cy="2754121"/>
            </a:xfrm>
            <a:custGeom>
              <a:avLst/>
              <a:gdLst/>
              <a:ahLst/>
              <a:cxnLst/>
              <a:rect l="l" t="t" r="r" b="b"/>
              <a:pathLst>
                <a:path w="103752" h="114305" extrusionOk="0">
                  <a:moveTo>
                    <a:pt x="95406" y="0"/>
                  </a:moveTo>
                  <a:lnTo>
                    <a:pt x="78126" y="74781"/>
                  </a:lnTo>
                  <a:cubicBezTo>
                    <a:pt x="43397" y="91960"/>
                    <a:pt x="1461" y="112640"/>
                    <a:pt x="1" y="113126"/>
                  </a:cubicBezTo>
                  <a:lnTo>
                    <a:pt x="153" y="113705"/>
                  </a:lnTo>
                  <a:lnTo>
                    <a:pt x="153" y="114305"/>
                  </a:lnTo>
                  <a:cubicBezTo>
                    <a:pt x="791" y="114305"/>
                    <a:pt x="38775" y="95593"/>
                    <a:pt x="78296" y="76037"/>
                  </a:cubicBezTo>
                  <a:lnTo>
                    <a:pt x="100276" y="111977"/>
                  </a:lnTo>
                  <a:lnTo>
                    <a:pt x="101299" y="111351"/>
                  </a:lnTo>
                  <a:lnTo>
                    <a:pt x="79376" y="75503"/>
                  </a:lnTo>
                  <a:cubicBezTo>
                    <a:pt x="87555" y="71455"/>
                    <a:pt x="95786" y="67380"/>
                    <a:pt x="103752" y="63432"/>
                  </a:cubicBezTo>
                  <a:lnTo>
                    <a:pt x="103219" y="62358"/>
                  </a:lnTo>
                  <a:cubicBezTo>
                    <a:pt x="96309" y="65783"/>
                    <a:pt x="88157" y="69818"/>
                    <a:pt x="79516" y="74092"/>
                  </a:cubicBezTo>
                  <a:lnTo>
                    <a:pt x="96575" y="270"/>
                  </a:lnTo>
                  <a:lnTo>
                    <a:pt x="95406" y="0"/>
                  </a:lnTo>
                  <a:close/>
                </a:path>
              </a:pathLst>
            </a:custGeom>
            <a:solidFill>
              <a:srgbClr val="64D3CA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84025" y="960900"/>
            <a:ext cx="7006200" cy="32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87900" y="399775"/>
            <a:ext cx="81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 rot="10800000">
            <a:off x="-324955" y="-196013"/>
            <a:ext cx="1431030" cy="2507116"/>
            <a:chOff x="8043770" y="2744125"/>
            <a:chExt cx="1431030" cy="2507116"/>
          </a:xfrm>
        </p:grpSpPr>
        <p:sp>
          <p:nvSpPr>
            <p:cNvPr id="31" name="Google Shape;31;p4"/>
            <p:cNvSpPr/>
            <p:nvPr/>
          </p:nvSpPr>
          <p:spPr>
            <a:xfrm>
              <a:off x="8043770" y="3266298"/>
              <a:ext cx="1431030" cy="1984943"/>
            </a:xfrm>
            <a:custGeom>
              <a:avLst/>
              <a:gdLst/>
              <a:ahLst/>
              <a:cxnLst/>
              <a:rect l="l" t="t" r="r" b="b"/>
              <a:pathLst>
                <a:path w="34270" h="47535" extrusionOk="0">
                  <a:moveTo>
                    <a:pt x="34269" y="1"/>
                  </a:moveTo>
                  <a:lnTo>
                    <a:pt x="1" y="47535"/>
                  </a:lnTo>
                  <a:lnTo>
                    <a:pt x="34269" y="47535"/>
                  </a:lnTo>
                  <a:lnTo>
                    <a:pt x="34269" y="1"/>
                  </a:lnTo>
                  <a:close/>
                </a:path>
              </a:pathLst>
            </a:custGeom>
            <a:solidFill>
              <a:srgbClr val="30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567145" y="2744125"/>
              <a:ext cx="907646" cy="2507115"/>
            </a:xfrm>
            <a:custGeom>
              <a:avLst/>
              <a:gdLst/>
              <a:ahLst/>
              <a:cxnLst/>
              <a:rect l="l" t="t" r="r" b="b"/>
              <a:pathLst>
                <a:path w="17209" h="47535" extrusionOk="0">
                  <a:moveTo>
                    <a:pt x="17209" y="0"/>
                  </a:moveTo>
                  <a:lnTo>
                    <a:pt x="0" y="12427"/>
                  </a:lnTo>
                  <a:lnTo>
                    <a:pt x="8220" y="47534"/>
                  </a:lnTo>
                  <a:lnTo>
                    <a:pt x="17209" y="47534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rgbClr val="64D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2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/>
          <p:nvPr/>
        </p:nvSpPr>
        <p:spPr>
          <a:xfrm rot="-1602837">
            <a:off x="757830" y="-112262"/>
            <a:ext cx="5460281" cy="6237185"/>
          </a:xfrm>
          <a:custGeom>
            <a:avLst/>
            <a:gdLst/>
            <a:ahLst/>
            <a:cxnLst/>
            <a:rect l="l" t="t" r="r" b="b"/>
            <a:pathLst>
              <a:path w="95426" h="113056" extrusionOk="0">
                <a:moveTo>
                  <a:pt x="45726" y="0"/>
                </a:moveTo>
                <a:lnTo>
                  <a:pt x="44897" y="867"/>
                </a:lnTo>
                <a:lnTo>
                  <a:pt x="93534" y="47428"/>
                </a:lnTo>
                <a:lnTo>
                  <a:pt x="0" y="112068"/>
                </a:lnTo>
                <a:lnTo>
                  <a:pt x="682" y="113055"/>
                </a:lnTo>
                <a:lnTo>
                  <a:pt x="95425" y="47579"/>
                </a:lnTo>
                <a:lnTo>
                  <a:pt x="45726" y="0"/>
                </a:lnTo>
                <a:close/>
              </a:path>
            </a:pathLst>
          </a:custGeom>
          <a:solidFill>
            <a:srgbClr val="64D3CA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" name="Google Shape;286;p31"/>
          <p:cNvGrpSpPr/>
          <p:nvPr/>
        </p:nvGrpSpPr>
        <p:grpSpPr>
          <a:xfrm>
            <a:off x="6194921" y="3174494"/>
            <a:ext cx="3218919" cy="2201804"/>
            <a:chOff x="6194921" y="3174494"/>
            <a:chExt cx="3218919" cy="2201804"/>
          </a:xfrm>
        </p:grpSpPr>
        <p:sp>
          <p:nvSpPr>
            <p:cNvPr id="287" name="Google Shape;287;p31"/>
            <p:cNvSpPr/>
            <p:nvPr/>
          </p:nvSpPr>
          <p:spPr>
            <a:xfrm rot="407929">
              <a:off x="6445076" y="3337757"/>
              <a:ext cx="2868710" cy="1860968"/>
            </a:xfrm>
            <a:custGeom>
              <a:avLst/>
              <a:gdLst/>
              <a:ahLst/>
              <a:cxnLst/>
              <a:rect l="l" t="t" r="r" b="b"/>
              <a:pathLst>
                <a:path w="67786" h="47321" extrusionOk="0">
                  <a:moveTo>
                    <a:pt x="67786" y="1"/>
                  </a:moveTo>
                  <a:lnTo>
                    <a:pt x="1" y="47321"/>
                  </a:lnTo>
                  <a:lnTo>
                    <a:pt x="67786" y="47321"/>
                  </a:lnTo>
                  <a:lnTo>
                    <a:pt x="67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 rot="5295639">
              <a:off x="7293845" y="3271332"/>
              <a:ext cx="972615" cy="3142389"/>
            </a:xfrm>
            <a:custGeom>
              <a:avLst/>
              <a:gdLst/>
              <a:ahLst/>
              <a:cxnLst/>
              <a:rect l="l" t="t" r="r" b="b"/>
              <a:pathLst>
                <a:path w="29157" h="78499" extrusionOk="0">
                  <a:moveTo>
                    <a:pt x="1" y="0"/>
                  </a:moveTo>
                  <a:lnTo>
                    <a:pt x="20166" y="78498"/>
                  </a:lnTo>
                  <a:lnTo>
                    <a:pt x="29157" y="78498"/>
                  </a:lnTo>
                  <a:lnTo>
                    <a:pt x="29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31"/>
          <p:cNvGrpSpPr/>
          <p:nvPr/>
        </p:nvGrpSpPr>
        <p:grpSpPr>
          <a:xfrm>
            <a:off x="-409590" y="-235378"/>
            <a:ext cx="3958839" cy="2891353"/>
            <a:chOff x="-409590" y="-235378"/>
            <a:chExt cx="3958839" cy="2891353"/>
          </a:xfrm>
        </p:grpSpPr>
        <p:sp>
          <p:nvSpPr>
            <p:cNvPr id="290" name="Google Shape;290;p31"/>
            <p:cNvSpPr/>
            <p:nvPr/>
          </p:nvSpPr>
          <p:spPr>
            <a:xfrm rot="10800000">
              <a:off x="163261" y="-215593"/>
              <a:ext cx="3385987" cy="1668819"/>
            </a:xfrm>
            <a:custGeom>
              <a:avLst/>
              <a:gdLst/>
              <a:ahLst/>
              <a:cxnLst/>
              <a:rect l="l" t="t" r="r" b="b"/>
              <a:pathLst>
                <a:path w="68352" h="33688" extrusionOk="0">
                  <a:moveTo>
                    <a:pt x="68352" y="1"/>
                  </a:moveTo>
                  <a:lnTo>
                    <a:pt x="0" y="33688"/>
                  </a:lnTo>
                  <a:lnTo>
                    <a:pt x="68352" y="33688"/>
                  </a:lnTo>
                  <a:lnTo>
                    <a:pt x="68352" y="1"/>
                  </a:lnTo>
                  <a:close/>
                </a:path>
              </a:pathLst>
            </a:custGeom>
            <a:solidFill>
              <a:srgbClr val="6FF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 rot="10800000">
              <a:off x="-16685" y="-235378"/>
              <a:ext cx="1622856" cy="2251020"/>
            </a:xfrm>
            <a:custGeom>
              <a:avLst/>
              <a:gdLst/>
              <a:ahLst/>
              <a:cxnLst/>
              <a:rect l="l" t="t" r="r" b="b"/>
              <a:pathLst>
                <a:path w="34270" h="47535" extrusionOk="0">
                  <a:moveTo>
                    <a:pt x="34269" y="1"/>
                  </a:moveTo>
                  <a:lnTo>
                    <a:pt x="1" y="47535"/>
                  </a:lnTo>
                  <a:lnTo>
                    <a:pt x="34269" y="47535"/>
                  </a:lnTo>
                  <a:lnTo>
                    <a:pt x="34269" y="1"/>
                  </a:lnTo>
                  <a:close/>
                </a:path>
              </a:pathLst>
            </a:custGeom>
            <a:solidFill>
              <a:srgbClr val="30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 rot="10800000">
              <a:off x="-409590" y="-187212"/>
              <a:ext cx="1029313" cy="2843187"/>
            </a:xfrm>
            <a:custGeom>
              <a:avLst/>
              <a:gdLst/>
              <a:ahLst/>
              <a:cxnLst/>
              <a:rect l="l" t="t" r="r" b="b"/>
              <a:pathLst>
                <a:path w="17209" h="47535" extrusionOk="0">
                  <a:moveTo>
                    <a:pt x="17209" y="0"/>
                  </a:moveTo>
                  <a:lnTo>
                    <a:pt x="0" y="12427"/>
                  </a:lnTo>
                  <a:lnTo>
                    <a:pt x="8220" y="47534"/>
                  </a:lnTo>
                  <a:lnTo>
                    <a:pt x="17209" y="47534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rgbClr val="64D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BODY_1_1_1_3">
    <p:bg>
      <p:bgPr>
        <a:solidFill>
          <a:srgbClr val="F3F3F3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32"/>
          <p:cNvGrpSpPr/>
          <p:nvPr/>
        </p:nvGrpSpPr>
        <p:grpSpPr>
          <a:xfrm rot="6939229">
            <a:off x="481952" y="-2373035"/>
            <a:ext cx="8474425" cy="9717594"/>
            <a:chOff x="7450308" y="482604"/>
            <a:chExt cx="3702176" cy="4403507"/>
          </a:xfrm>
        </p:grpSpPr>
        <p:sp>
          <p:nvSpPr>
            <p:cNvPr id="295" name="Google Shape;295;p32"/>
            <p:cNvSpPr/>
            <p:nvPr/>
          </p:nvSpPr>
          <p:spPr>
            <a:xfrm rot="4799061">
              <a:off x="7770319" y="560443"/>
              <a:ext cx="2477319" cy="2721979"/>
            </a:xfrm>
            <a:custGeom>
              <a:avLst/>
              <a:gdLst/>
              <a:ahLst/>
              <a:cxnLst/>
              <a:rect l="l" t="t" r="r" b="b"/>
              <a:pathLst>
                <a:path w="95426" h="113056" extrusionOk="0">
                  <a:moveTo>
                    <a:pt x="45726" y="0"/>
                  </a:moveTo>
                  <a:lnTo>
                    <a:pt x="44897" y="867"/>
                  </a:lnTo>
                  <a:lnTo>
                    <a:pt x="93534" y="47428"/>
                  </a:lnTo>
                  <a:lnTo>
                    <a:pt x="0" y="112068"/>
                  </a:lnTo>
                  <a:lnTo>
                    <a:pt x="682" y="113055"/>
                  </a:lnTo>
                  <a:lnTo>
                    <a:pt x="95425" y="47579"/>
                  </a:lnTo>
                  <a:lnTo>
                    <a:pt x="45726" y="0"/>
                  </a:lnTo>
                  <a:close/>
                </a:path>
              </a:pathLst>
            </a:custGeom>
            <a:solidFill>
              <a:srgbClr val="64D3CA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8558684" y="2028486"/>
              <a:ext cx="2593800" cy="2857625"/>
            </a:xfrm>
            <a:custGeom>
              <a:avLst/>
              <a:gdLst/>
              <a:ahLst/>
              <a:cxnLst/>
              <a:rect l="l" t="t" r="r" b="b"/>
              <a:pathLst>
                <a:path w="103752" h="114305" extrusionOk="0">
                  <a:moveTo>
                    <a:pt x="95406" y="0"/>
                  </a:moveTo>
                  <a:lnTo>
                    <a:pt x="78126" y="74781"/>
                  </a:lnTo>
                  <a:cubicBezTo>
                    <a:pt x="43397" y="91960"/>
                    <a:pt x="1461" y="112640"/>
                    <a:pt x="1" y="113126"/>
                  </a:cubicBezTo>
                  <a:lnTo>
                    <a:pt x="153" y="113705"/>
                  </a:lnTo>
                  <a:lnTo>
                    <a:pt x="153" y="114305"/>
                  </a:lnTo>
                  <a:cubicBezTo>
                    <a:pt x="791" y="114305"/>
                    <a:pt x="38775" y="95593"/>
                    <a:pt x="78296" y="76037"/>
                  </a:cubicBezTo>
                  <a:lnTo>
                    <a:pt x="100276" y="111977"/>
                  </a:lnTo>
                  <a:lnTo>
                    <a:pt x="101299" y="111351"/>
                  </a:lnTo>
                  <a:lnTo>
                    <a:pt x="79376" y="75503"/>
                  </a:lnTo>
                  <a:cubicBezTo>
                    <a:pt x="87555" y="71455"/>
                    <a:pt x="95786" y="67380"/>
                    <a:pt x="103752" y="63432"/>
                  </a:cubicBezTo>
                  <a:lnTo>
                    <a:pt x="103219" y="62358"/>
                  </a:lnTo>
                  <a:cubicBezTo>
                    <a:pt x="96309" y="65783"/>
                    <a:pt x="88157" y="69818"/>
                    <a:pt x="79516" y="74092"/>
                  </a:cubicBezTo>
                  <a:lnTo>
                    <a:pt x="96575" y="270"/>
                  </a:lnTo>
                  <a:lnTo>
                    <a:pt x="95406" y="0"/>
                  </a:lnTo>
                  <a:close/>
                </a:path>
              </a:pathLst>
            </a:custGeom>
            <a:solidFill>
              <a:srgbClr val="64D3CA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32"/>
          <p:cNvGrpSpPr/>
          <p:nvPr/>
        </p:nvGrpSpPr>
        <p:grpSpPr>
          <a:xfrm rot="-10073683">
            <a:off x="-1137240" y="-572947"/>
            <a:ext cx="4764649" cy="6013751"/>
            <a:chOff x="2013750" y="-388035"/>
            <a:chExt cx="4478659" cy="5531531"/>
          </a:xfrm>
        </p:grpSpPr>
        <p:sp>
          <p:nvSpPr>
            <p:cNvPr id="298" name="Google Shape;298;p32"/>
            <p:cNvSpPr/>
            <p:nvPr/>
          </p:nvSpPr>
          <p:spPr>
            <a:xfrm>
              <a:off x="2032363" y="-388035"/>
              <a:ext cx="4441443" cy="5531432"/>
            </a:xfrm>
            <a:custGeom>
              <a:avLst/>
              <a:gdLst/>
              <a:ahLst/>
              <a:cxnLst/>
              <a:rect l="l" t="t" r="r" b="b"/>
              <a:pathLst>
                <a:path w="67785" h="78499" extrusionOk="0">
                  <a:moveTo>
                    <a:pt x="25989" y="0"/>
                  </a:moveTo>
                  <a:lnTo>
                    <a:pt x="46989" y="32528"/>
                  </a:lnTo>
                  <a:lnTo>
                    <a:pt x="1" y="78498"/>
                  </a:lnTo>
                  <a:lnTo>
                    <a:pt x="67784" y="78498"/>
                  </a:lnTo>
                  <a:lnTo>
                    <a:pt x="67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2013750" y="2936174"/>
              <a:ext cx="4478659" cy="2207322"/>
            </a:xfrm>
            <a:custGeom>
              <a:avLst/>
              <a:gdLst/>
              <a:ahLst/>
              <a:cxnLst/>
              <a:rect l="l" t="t" r="r" b="b"/>
              <a:pathLst>
                <a:path w="68353" h="33688" extrusionOk="0">
                  <a:moveTo>
                    <a:pt x="68353" y="0"/>
                  </a:moveTo>
                  <a:lnTo>
                    <a:pt x="1" y="33687"/>
                  </a:lnTo>
                  <a:lnTo>
                    <a:pt x="68353" y="33687"/>
                  </a:lnTo>
                  <a:lnTo>
                    <a:pt x="683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3"/>
          <p:cNvGrpSpPr/>
          <p:nvPr/>
        </p:nvGrpSpPr>
        <p:grpSpPr>
          <a:xfrm rot="-4837446">
            <a:off x="-268256" y="-1750894"/>
            <a:ext cx="8605775" cy="10748436"/>
            <a:chOff x="7507475" y="-151125"/>
            <a:chExt cx="3759657" cy="4870548"/>
          </a:xfrm>
        </p:grpSpPr>
        <p:sp>
          <p:nvSpPr>
            <p:cNvPr id="302" name="Google Shape;302;p33"/>
            <p:cNvSpPr/>
            <p:nvPr/>
          </p:nvSpPr>
          <p:spPr>
            <a:xfrm>
              <a:off x="7507475" y="-151125"/>
              <a:ext cx="2385650" cy="2826400"/>
            </a:xfrm>
            <a:custGeom>
              <a:avLst/>
              <a:gdLst/>
              <a:ahLst/>
              <a:cxnLst/>
              <a:rect l="l" t="t" r="r" b="b"/>
              <a:pathLst>
                <a:path w="95426" h="113056" extrusionOk="0">
                  <a:moveTo>
                    <a:pt x="45726" y="0"/>
                  </a:moveTo>
                  <a:lnTo>
                    <a:pt x="44897" y="867"/>
                  </a:lnTo>
                  <a:lnTo>
                    <a:pt x="93534" y="47428"/>
                  </a:lnTo>
                  <a:lnTo>
                    <a:pt x="0" y="112068"/>
                  </a:lnTo>
                  <a:lnTo>
                    <a:pt x="682" y="113055"/>
                  </a:lnTo>
                  <a:lnTo>
                    <a:pt x="95425" y="47579"/>
                  </a:lnTo>
                  <a:lnTo>
                    <a:pt x="45726" y="0"/>
                  </a:lnTo>
                  <a:close/>
                </a:path>
              </a:pathLst>
            </a:custGeom>
            <a:solidFill>
              <a:srgbClr val="64D3CA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8673332" y="1861798"/>
              <a:ext cx="2593800" cy="2857625"/>
            </a:xfrm>
            <a:custGeom>
              <a:avLst/>
              <a:gdLst/>
              <a:ahLst/>
              <a:cxnLst/>
              <a:rect l="l" t="t" r="r" b="b"/>
              <a:pathLst>
                <a:path w="103752" h="114305" extrusionOk="0">
                  <a:moveTo>
                    <a:pt x="95406" y="0"/>
                  </a:moveTo>
                  <a:lnTo>
                    <a:pt x="78126" y="74781"/>
                  </a:lnTo>
                  <a:cubicBezTo>
                    <a:pt x="43397" y="91960"/>
                    <a:pt x="1461" y="112640"/>
                    <a:pt x="1" y="113126"/>
                  </a:cubicBezTo>
                  <a:lnTo>
                    <a:pt x="153" y="113705"/>
                  </a:lnTo>
                  <a:lnTo>
                    <a:pt x="153" y="114305"/>
                  </a:lnTo>
                  <a:cubicBezTo>
                    <a:pt x="791" y="114305"/>
                    <a:pt x="38775" y="95593"/>
                    <a:pt x="78296" y="76037"/>
                  </a:cubicBezTo>
                  <a:lnTo>
                    <a:pt x="100276" y="111977"/>
                  </a:lnTo>
                  <a:lnTo>
                    <a:pt x="101299" y="111351"/>
                  </a:lnTo>
                  <a:lnTo>
                    <a:pt x="79376" y="75503"/>
                  </a:lnTo>
                  <a:cubicBezTo>
                    <a:pt x="87555" y="71455"/>
                    <a:pt x="95786" y="67380"/>
                    <a:pt x="103752" y="63432"/>
                  </a:cubicBezTo>
                  <a:lnTo>
                    <a:pt x="103219" y="62358"/>
                  </a:lnTo>
                  <a:cubicBezTo>
                    <a:pt x="96309" y="65783"/>
                    <a:pt x="88157" y="69818"/>
                    <a:pt x="79516" y="74092"/>
                  </a:cubicBezTo>
                  <a:lnTo>
                    <a:pt x="96575" y="270"/>
                  </a:lnTo>
                  <a:lnTo>
                    <a:pt x="95406" y="0"/>
                  </a:lnTo>
                  <a:close/>
                </a:path>
              </a:pathLst>
            </a:custGeom>
            <a:solidFill>
              <a:srgbClr val="64D3CA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33"/>
          <p:cNvGrpSpPr/>
          <p:nvPr/>
        </p:nvGrpSpPr>
        <p:grpSpPr>
          <a:xfrm>
            <a:off x="-1516206" y="-642458"/>
            <a:ext cx="7966580" cy="3468284"/>
            <a:chOff x="-1516206" y="-642458"/>
            <a:chExt cx="7966580" cy="3468284"/>
          </a:xfrm>
        </p:grpSpPr>
        <p:sp>
          <p:nvSpPr>
            <p:cNvPr id="305" name="Google Shape;305;p33"/>
            <p:cNvSpPr/>
            <p:nvPr/>
          </p:nvSpPr>
          <p:spPr>
            <a:xfrm rot="-6275606">
              <a:off x="1227819" y="-2421855"/>
              <a:ext cx="1754338" cy="7027079"/>
            </a:xfrm>
            <a:custGeom>
              <a:avLst/>
              <a:gdLst/>
              <a:ahLst/>
              <a:cxnLst/>
              <a:rect l="l" t="t" r="r" b="b"/>
              <a:pathLst>
                <a:path w="29157" h="78499" extrusionOk="0">
                  <a:moveTo>
                    <a:pt x="1" y="0"/>
                  </a:moveTo>
                  <a:lnTo>
                    <a:pt x="20166" y="78498"/>
                  </a:lnTo>
                  <a:lnTo>
                    <a:pt x="29157" y="78498"/>
                  </a:lnTo>
                  <a:lnTo>
                    <a:pt x="29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3"/>
            <p:cNvSpPr/>
            <p:nvPr/>
          </p:nvSpPr>
          <p:spPr>
            <a:xfrm rot="10800000">
              <a:off x="-107752" y="-370614"/>
              <a:ext cx="6558126" cy="1819374"/>
            </a:xfrm>
            <a:custGeom>
              <a:avLst/>
              <a:gdLst/>
              <a:ahLst/>
              <a:cxnLst/>
              <a:rect l="l" t="t" r="r" b="b"/>
              <a:pathLst>
                <a:path w="67786" h="47321" extrusionOk="0">
                  <a:moveTo>
                    <a:pt x="67786" y="1"/>
                  </a:moveTo>
                  <a:lnTo>
                    <a:pt x="1" y="47321"/>
                  </a:lnTo>
                  <a:lnTo>
                    <a:pt x="67786" y="47321"/>
                  </a:lnTo>
                  <a:lnTo>
                    <a:pt x="67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33"/>
          <p:cNvGrpSpPr/>
          <p:nvPr/>
        </p:nvGrpSpPr>
        <p:grpSpPr>
          <a:xfrm>
            <a:off x="3312419" y="2010855"/>
            <a:ext cx="7966580" cy="3468284"/>
            <a:chOff x="3312419" y="2010855"/>
            <a:chExt cx="7966580" cy="3468284"/>
          </a:xfrm>
        </p:grpSpPr>
        <p:sp>
          <p:nvSpPr>
            <p:cNvPr id="308" name="Google Shape;308;p33"/>
            <p:cNvSpPr/>
            <p:nvPr/>
          </p:nvSpPr>
          <p:spPr>
            <a:xfrm rot="4524394">
              <a:off x="6780636" y="231457"/>
              <a:ext cx="1754338" cy="7027079"/>
            </a:xfrm>
            <a:custGeom>
              <a:avLst/>
              <a:gdLst/>
              <a:ahLst/>
              <a:cxnLst/>
              <a:rect l="l" t="t" r="r" b="b"/>
              <a:pathLst>
                <a:path w="29157" h="78499" extrusionOk="0">
                  <a:moveTo>
                    <a:pt x="1" y="0"/>
                  </a:moveTo>
                  <a:lnTo>
                    <a:pt x="20166" y="78498"/>
                  </a:lnTo>
                  <a:lnTo>
                    <a:pt x="29157" y="78498"/>
                  </a:lnTo>
                  <a:lnTo>
                    <a:pt x="29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3312419" y="3387921"/>
              <a:ext cx="6558126" cy="1819374"/>
            </a:xfrm>
            <a:custGeom>
              <a:avLst/>
              <a:gdLst/>
              <a:ahLst/>
              <a:cxnLst/>
              <a:rect l="l" t="t" r="r" b="b"/>
              <a:pathLst>
                <a:path w="67786" h="47321" extrusionOk="0">
                  <a:moveTo>
                    <a:pt x="67786" y="1"/>
                  </a:moveTo>
                  <a:lnTo>
                    <a:pt x="1" y="47321"/>
                  </a:lnTo>
                  <a:lnTo>
                    <a:pt x="67786" y="47321"/>
                  </a:lnTo>
                  <a:lnTo>
                    <a:pt x="67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2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vo Black"/>
              <a:buNone/>
              <a:defRPr sz="2800" b="1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chivo"/>
              <a:buChar char="●"/>
              <a:defRPr sz="18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○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■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●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○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■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●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○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chivo"/>
              <a:buChar char="■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6" r:id="rId4"/>
    <p:sldLayoutId id="2147483677" r:id="rId5"/>
    <p:sldLayoutId id="2147483678" r:id="rId6"/>
    <p:sldLayoutId id="2147483679" r:id="rId7"/>
    <p:sldLayoutId id="214748368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36"/>
          <p:cNvGrpSpPr/>
          <p:nvPr/>
        </p:nvGrpSpPr>
        <p:grpSpPr>
          <a:xfrm>
            <a:off x="1661160" y="0"/>
            <a:ext cx="7482840" cy="5143500"/>
            <a:chOff x="2013737" y="0"/>
            <a:chExt cx="7448016" cy="5143500"/>
          </a:xfrm>
        </p:grpSpPr>
        <p:sp>
          <p:nvSpPr>
            <p:cNvPr id="320" name="Google Shape;320;p36"/>
            <p:cNvSpPr/>
            <p:nvPr/>
          </p:nvSpPr>
          <p:spPr>
            <a:xfrm>
              <a:off x="2032359" y="0"/>
              <a:ext cx="4441443" cy="5143451"/>
            </a:xfrm>
            <a:custGeom>
              <a:avLst/>
              <a:gdLst/>
              <a:ahLst/>
              <a:cxnLst/>
              <a:rect l="l" t="t" r="r" b="b"/>
              <a:pathLst>
                <a:path w="67785" h="78499" extrusionOk="0">
                  <a:moveTo>
                    <a:pt x="25989" y="0"/>
                  </a:moveTo>
                  <a:lnTo>
                    <a:pt x="46989" y="32528"/>
                  </a:lnTo>
                  <a:lnTo>
                    <a:pt x="1" y="78498"/>
                  </a:lnTo>
                  <a:lnTo>
                    <a:pt x="67784" y="78498"/>
                  </a:lnTo>
                  <a:lnTo>
                    <a:pt x="67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4223280" y="0"/>
              <a:ext cx="2245391" cy="5143451"/>
            </a:xfrm>
            <a:custGeom>
              <a:avLst/>
              <a:gdLst/>
              <a:ahLst/>
              <a:cxnLst/>
              <a:rect l="l" t="t" r="r" b="b"/>
              <a:pathLst>
                <a:path w="34269" h="78499" extrusionOk="0">
                  <a:moveTo>
                    <a:pt x="23007" y="0"/>
                  </a:moveTo>
                  <a:lnTo>
                    <a:pt x="0" y="78498"/>
                  </a:lnTo>
                  <a:lnTo>
                    <a:pt x="34269" y="78498"/>
                  </a:lnTo>
                  <a:lnTo>
                    <a:pt x="34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2013737" y="2936175"/>
              <a:ext cx="4874423" cy="2207322"/>
            </a:xfrm>
            <a:custGeom>
              <a:avLst/>
              <a:gdLst/>
              <a:ahLst/>
              <a:cxnLst/>
              <a:rect l="l" t="t" r="r" b="b"/>
              <a:pathLst>
                <a:path w="68353" h="33688" extrusionOk="0">
                  <a:moveTo>
                    <a:pt x="68353" y="0"/>
                  </a:moveTo>
                  <a:lnTo>
                    <a:pt x="1" y="33687"/>
                  </a:lnTo>
                  <a:lnTo>
                    <a:pt x="68353" y="33687"/>
                  </a:lnTo>
                  <a:lnTo>
                    <a:pt x="683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5034220" y="25"/>
              <a:ext cx="2292105" cy="5143451"/>
            </a:xfrm>
            <a:custGeom>
              <a:avLst/>
              <a:gdLst/>
              <a:ahLst/>
              <a:cxnLst/>
              <a:rect l="l" t="t" r="r" b="b"/>
              <a:pathLst>
                <a:path w="29157" h="78499" extrusionOk="0">
                  <a:moveTo>
                    <a:pt x="1" y="0"/>
                  </a:moveTo>
                  <a:lnTo>
                    <a:pt x="20166" y="78498"/>
                  </a:lnTo>
                  <a:lnTo>
                    <a:pt x="29157" y="78498"/>
                  </a:lnTo>
                  <a:lnTo>
                    <a:pt x="291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6759053" y="0"/>
              <a:ext cx="27027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36"/>
          <p:cNvSpPr txBox="1">
            <a:spLocks noGrp="1"/>
          </p:cNvSpPr>
          <p:nvPr>
            <p:ph type="ctrTitle"/>
          </p:nvPr>
        </p:nvSpPr>
        <p:spPr>
          <a:xfrm>
            <a:off x="4641713" y="1610520"/>
            <a:ext cx="4324086" cy="1922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dirty="0"/>
              <a:t>Value Added Course</a:t>
            </a:r>
            <a:br>
              <a:rPr lang="en-IN" sz="3200" dirty="0"/>
            </a:br>
            <a:r>
              <a:rPr lang="en-IN" sz="3200" dirty="0"/>
              <a:t>MGM BLS </a:t>
            </a:r>
          </a:p>
        </p:txBody>
      </p:sp>
      <p:sp>
        <p:nvSpPr>
          <p:cNvPr id="326" name="Google Shape;326;p36"/>
          <p:cNvSpPr txBox="1">
            <a:spLocks noGrp="1"/>
          </p:cNvSpPr>
          <p:nvPr>
            <p:ph type="subTitle" idx="1"/>
          </p:nvPr>
        </p:nvSpPr>
        <p:spPr>
          <a:xfrm>
            <a:off x="569332" y="1811025"/>
            <a:ext cx="246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Mahatma Gandhi Mission</a:t>
            </a:r>
            <a:endParaRPr dirty="0"/>
          </a:p>
        </p:txBody>
      </p:sp>
      <p:pic>
        <p:nvPicPr>
          <p:cNvPr id="11" name="Picture 10" descr="main">
            <a:extLst>
              <a:ext uri="{FF2B5EF4-FFF2-40B4-BE49-F238E27FC236}">
                <a16:creationId xmlns:a16="http://schemas.microsoft.com/office/drawing/2014/main" id="{EABFEDF8-BF8E-4F27-8F1A-67DDBB6B60B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134" y="649596"/>
            <a:ext cx="1112404" cy="10842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Google Shape;325;p36">
            <a:extLst>
              <a:ext uri="{FF2B5EF4-FFF2-40B4-BE49-F238E27FC236}">
                <a16:creationId xmlns:a16="http://schemas.microsoft.com/office/drawing/2014/main" id="{E0237A60-E29F-4B5E-A87A-F60B1889F80D}"/>
              </a:ext>
            </a:extLst>
          </p:cNvPr>
          <p:cNvSpPr txBox="1">
            <a:spLocks/>
          </p:cNvSpPr>
          <p:nvPr/>
        </p:nvSpPr>
        <p:spPr>
          <a:xfrm>
            <a:off x="-191348" y="2239185"/>
            <a:ext cx="3986759" cy="150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chivo Black"/>
              <a:buNone/>
              <a:defRPr sz="4800" b="1" i="0" u="none" strike="noStrike" cap="none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IN" sz="3600" dirty="0"/>
              <a:t>MGM </a:t>
            </a:r>
            <a:br>
              <a:rPr lang="en-IN" sz="3600" dirty="0"/>
            </a:br>
            <a:r>
              <a:rPr lang="en-IN" sz="3600" dirty="0"/>
              <a:t>SKILLS LAB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Keep head in neutral position. If extended beyond this , the infants airway may get blocked.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Infants and children who develop cardiac arrest often have respiratory failure or shock that reduces the oxygen content in blood even before the onset of arrest. </a:t>
            </a:r>
            <a:r>
              <a:rPr lang="en-US" sz="2000" dirty="0" err="1">
                <a:latin typeface="+mn-lt"/>
              </a:rPr>
              <a:t>Hemce</a:t>
            </a:r>
            <a:r>
              <a:rPr lang="en-US" sz="2000" dirty="0">
                <a:latin typeface="+mn-lt"/>
              </a:rPr>
              <a:t>, chest compressions alone are not as effective as compressions and breaths for delivering oxygenated blood to the heart and brain.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+mn-lt"/>
              </a:rPr>
              <a:t>INFANT/ CHILD BREATHS</a:t>
            </a:r>
          </a:p>
        </p:txBody>
      </p:sp>
      <p:pic>
        <p:nvPicPr>
          <p:cNvPr id="4" name="Picture 3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87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84025" y="2421736"/>
            <a:ext cx="7006200" cy="527401"/>
          </a:xfrm>
        </p:spPr>
        <p:txBody>
          <a:bodyPr/>
          <a:lstStyle/>
          <a:p>
            <a:pPr marL="146050" indent="0" algn="ctr">
              <a:buNone/>
            </a:pPr>
            <a:r>
              <a:rPr lang="en-US" sz="3600" dirty="0"/>
              <a:t>THANK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61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11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335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57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flex- 6 (w) x 4 (h) (1).jpg">
            <a:extLst>
              <a:ext uri="{FF2B5EF4-FFF2-40B4-BE49-F238E27FC236}">
                <a16:creationId xmlns:a16="http://schemas.microsoft.com/office/drawing/2014/main" id="{44F431C1-7E3A-4CBD-A56C-9ED3EF9328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5899" y="163793"/>
            <a:ext cx="5792202" cy="280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Description: atls_new_logo">
            <a:extLst>
              <a:ext uri="{FF2B5EF4-FFF2-40B4-BE49-F238E27FC236}">
                <a16:creationId xmlns:a16="http://schemas.microsoft.com/office/drawing/2014/main" id="{6B775127-DEA2-4EB6-8812-8E8FEE02F9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81" y="3269779"/>
            <a:ext cx="1061823" cy="90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:\MGM Skills Lab\8.Skills Trainings Courses\ATLS\2 ATLS Jan 2020\ATCN\ATCN Logo.jpg">
            <a:extLst>
              <a:ext uri="{FF2B5EF4-FFF2-40B4-BE49-F238E27FC236}">
                <a16:creationId xmlns:a16="http://schemas.microsoft.com/office/drawing/2014/main" id="{6F16B938-7E55-4A81-A58A-2A16B98E5B92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024" y="3241110"/>
            <a:ext cx="1163111" cy="79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i-Res-Photo-of-Seal-RGB">
            <a:extLst>
              <a:ext uri="{FF2B5EF4-FFF2-40B4-BE49-F238E27FC236}">
                <a16:creationId xmlns:a16="http://schemas.microsoft.com/office/drawing/2014/main" id="{2DB5267C-3B99-44DC-85D9-ECC088A92B96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8004" y="3220899"/>
            <a:ext cx="1092413" cy="9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Google Shape;333;p37">
            <a:extLst>
              <a:ext uri="{FF2B5EF4-FFF2-40B4-BE49-F238E27FC236}">
                <a16:creationId xmlns:a16="http://schemas.microsoft.com/office/drawing/2014/main" id="{AFF5D940-7BE4-43F8-935A-162F6B40B7A6}"/>
              </a:ext>
            </a:extLst>
          </p:cNvPr>
          <p:cNvSpPr txBox="1"/>
          <p:nvPr/>
        </p:nvSpPr>
        <p:spPr>
          <a:xfrm>
            <a:off x="-93133" y="4361656"/>
            <a:ext cx="9347199" cy="65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600"/>
              </a:spcAft>
              <a:buNone/>
            </a:pPr>
            <a:r>
              <a:rPr lang="en-US" sz="1600" b="1" dirty="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rPr>
              <a:t>AMERICAN COLLEGE OF SURGEONS AND ATLS(I) ACCREDIATED ATLS &amp;  ATCN </a:t>
            </a:r>
          </a:p>
        </p:txBody>
      </p:sp>
      <p:pic>
        <p:nvPicPr>
          <p:cNvPr id="15" name="Picture 14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33;p37">
            <a:extLst>
              <a:ext uri="{FF2B5EF4-FFF2-40B4-BE49-F238E27FC236}">
                <a16:creationId xmlns:a16="http://schemas.microsoft.com/office/drawing/2014/main" id="{AFF5D940-7BE4-43F8-935A-162F6B40B7A6}"/>
              </a:ext>
            </a:extLst>
          </p:cNvPr>
          <p:cNvSpPr txBox="1"/>
          <p:nvPr/>
        </p:nvSpPr>
        <p:spPr>
          <a:xfrm>
            <a:off x="1" y="2251637"/>
            <a:ext cx="9144000" cy="65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600"/>
              </a:spcAft>
              <a:buNone/>
            </a:pPr>
            <a:r>
              <a:rPr lang="en-US" sz="2800" b="1" dirty="0">
                <a:solidFill>
                  <a:schemeClr val="dk2"/>
                </a:solidFill>
                <a:ea typeface="Archivo Black"/>
                <a:sym typeface="Archivo Black"/>
              </a:rPr>
              <a:t>CHILD AND INFANT BLS</a:t>
            </a:r>
          </a:p>
        </p:txBody>
      </p:sp>
      <p:pic>
        <p:nvPicPr>
          <p:cNvPr id="15" name="Picture 14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919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Infants are less than 1 year of age (excluding the newborn)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Children are from 1 year of age to puberty. Signs of puberty include chest or underarm hair on males and any breast development in females.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9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G_26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94" y="0"/>
            <a:ext cx="39903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9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G_26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15" y="0"/>
            <a:ext cx="42273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2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en-US" sz="2000" dirty="0">
                <a:latin typeface="+mn-lt"/>
              </a:rPr>
              <a:t>Infant </a:t>
            </a:r>
            <a:r>
              <a:rPr lang="mr-IN" sz="2000" dirty="0">
                <a:latin typeface="+mn-lt"/>
              </a:rPr>
              <a:t>–</a:t>
            </a:r>
            <a:r>
              <a:rPr lang="en-US" sz="2000" dirty="0">
                <a:latin typeface="+mn-lt"/>
              </a:rPr>
              <a:t> Palpate brachial pulse</a:t>
            </a:r>
          </a:p>
          <a:p>
            <a:pPr marL="146050" indent="0">
              <a:buNone/>
            </a:pPr>
            <a:r>
              <a:rPr lang="en-US" sz="2000" dirty="0">
                <a:latin typeface="+mn-lt"/>
              </a:rPr>
              <a:t>Child </a:t>
            </a:r>
            <a:r>
              <a:rPr lang="mr-IN" sz="2000" dirty="0">
                <a:latin typeface="+mn-lt"/>
              </a:rPr>
              <a:t>–</a:t>
            </a:r>
            <a:r>
              <a:rPr lang="en-US" sz="2000" dirty="0">
                <a:latin typeface="+mn-lt"/>
              </a:rPr>
              <a:t>  Palpate a carotid or femoral pulse </a:t>
            </a:r>
          </a:p>
          <a:p>
            <a:pPr marL="146050" indent="0">
              <a:buNone/>
            </a:pPr>
            <a:endParaRPr lang="en-US" sz="2000" dirty="0">
              <a:latin typeface="+mn-lt"/>
            </a:endParaRPr>
          </a:p>
          <a:p>
            <a:pPr marL="146050" indent="0">
              <a:buNone/>
            </a:pPr>
            <a:endParaRPr lang="en-US" sz="2000" dirty="0">
              <a:latin typeface="+mn-lt"/>
            </a:endParaRPr>
          </a:p>
          <a:p>
            <a:pPr>
              <a:buFontTx/>
              <a:buChar char="-"/>
            </a:pPr>
            <a:r>
              <a:rPr lang="en-US" sz="2000" dirty="0">
                <a:latin typeface="+mn-lt"/>
              </a:rPr>
              <a:t>To locate brachial artery, place 2 or 3 fingers on the inside of the upper arm, midway between infant’s elbow and shoulder.</a:t>
            </a:r>
          </a:p>
          <a:p>
            <a:pPr>
              <a:buFontTx/>
              <a:buChar char="-"/>
            </a:pPr>
            <a:r>
              <a:rPr lang="en-US" sz="2000" dirty="0">
                <a:latin typeface="+mn-lt"/>
              </a:rPr>
              <a:t>To locate femoral artery, place 2 fingers in inner thigh, midway between the hip bone and the pubic bone and just below the crease where leg meets the torso.</a:t>
            </a:r>
          </a:p>
          <a:p>
            <a:pPr>
              <a:buFontTx/>
              <a:buChar char="-"/>
            </a:pPr>
            <a:endParaRPr lang="en-US" sz="2000" dirty="0">
              <a:latin typeface="+mn-lt"/>
            </a:endParaRPr>
          </a:p>
          <a:p>
            <a:pPr>
              <a:buFontTx/>
              <a:buChar char="-"/>
            </a:pPr>
            <a:endParaRPr lang="en-US" sz="2000" dirty="0">
              <a:latin typeface="+mn-lt"/>
            </a:endParaRPr>
          </a:p>
          <a:p>
            <a:pPr>
              <a:buFontTx/>
              <a:buChar char="-"/>
            </a:pPr>
            <a:endParaRPr lang="en-US" sz="20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900" y="399775"/>
            <a:ext cx="7759233" cy="572700"/>
          </a:xfrm>
        </p:spPr>
        <p:txBody>
          <a:bodyPr/>
          <a:lstStyle/>
          <a:p>
            <a:pPr algn="ctr"/>
            <a:r>
              <a:rPr lang="en-US" sz="2800" dirty="0"/>
              <a:t>CHECK PULSE</a:t>
            </a:r>
          </a:p>
        </p:txBody>
      </p:sp>
      <p:pic>
        <p:nvPicPr>
          <p:cNvPr id="4" name="Picture 3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764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1600" dirty="0">
                <a:latin typeface="+mn-lt"/>
              </a:rPr>
              <a:t>The universal rate of compressions in all cardiac arrest victims is 100 to 120/min.</a:t>
            </a:r>
          </a:p>
          <a:p>
            <a:pPr marL="146050" indent="0">
              <a:buNone/>
            </a:pPr>
            <a:endParaRPr lang="en-US" sz="1600" dirty="0"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1600" dirty="0">
                <a:latin typeface="+mn-lt"/>
              </a:rPr>
              <a:t>Compression to ventilation ratio for single rescuer is 30:2 in adults children and infants.</a:t>
            </a:r>
          </a:p>
          <a:p>
            <a:pPr>
              <a:buFont typeface="Wingdings" charset="2"/>
              <a:buChar char="§"/>
            </a:pPr>
            <a:endParaRPr lang="en-US" sz="1600" dirty="0"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1600" dirty="0">
                <a:latin typeface="+mn-lt"/>
              </a:rPr>
              <a:t>For infant and child, if 2 rescuers present then compression to ventilation ratio is 15:2.</a:t>
            </a:r>
          </a:p>
          <a:p>
            <a:pPr>
              <a:buFont typeface="Wingdings" charset="2"/>
              <a:buChar char="§"/>
            </a:pPr>
            <a:endParaRPr lang="en-US" sz="1600" dirty="0"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1600" dirty="0">
                <a:latin typeface="+mn-lt"/>
              </a:rPr>
              <a:t>SITE OF COMPRESSIONS </a:t>
            </a:r>
          </a:p>
          <a:p>
            <a:pPr>
              <a:buFontTx/>
              <a:buChar char="-"/>
            </a:pPr>
            <a:r>
              <a:rPr lang="en-US" sz="1600" dirty="0">
                <a:latin typeface="+mn-lt"/>
              </a:rPr>
              <a:t>2 finger technique: Place 2 fingers in the </a:t>
            </a:r>
            <a:r>
              <a:rPr lang="en-US" sz="1600" dirty="0" err="1">
                <a:latin typeface="+mn-lt"/>
              </a:rPr>
              <a:t>centre</a:t>
            </a:r>
            <a:r>
              <a:rPr lang="en-US" sz="1600" dirty="0">
                <a:latin typeface="+mn-lt"/>
              </a:rPr>
              <a:t> of infant’s chest, just below the nipple line, on the lower half of the breast bone. </a:t>
            </a:r>
          </a:p>
          <a:p>
            <a:pPr>
              <a:buFontTx/>
              <a:buChar char="-"/>
            </a:pPr>
            <a:r>
              <a:rPr lang="en-US" sz="1600" dirty="0">
                <a:latin typeface="+mn-lt"/>
              </a:rPr>
              <a:t>2 thumb technique: Place both thumbs side by side in the </a:t>
            </a:r>
            <a:r>
              <a:rPr lang="en-US" sz="1600" dirty="0" err="1">
                <a:latin typeface="+mn-lt"/>
              </a:rPr>
              <a:t>centre</a:t>
            </a:r>
            <a:r>
              <a:rPr lang="en-US" sz="1600" dirty="0">
                <a:latin typeface="+mn-lt"/>
              </a:rPr>
              <a:t> of infants chest, on the lower half of breastbone. Encircle the infants chest and support the infants back with fingers of both hands.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1080" y="399775"/>
            <a:ext cx="7221568" cy="572700"/>
          </a:xfrm>
        </p:spPr>
        <p:txBody>
          <a:bodyPr/>
          <a:lstStyle/>
          <a:p>
            <a:pPr algn="ctr"/>
            <a:r>
              <a:rPr lang="en-US" sz="2800" dirty="0"/>
              <a:t>INFANT/CHILD CHEST COMPRESSIONS</a:t>
            </a:r>
          </a:p>
        </p:txBody>
      </p:sp>
      <p:pic>
        <p:nvPicPr>
          <p:cNvPr id="4" name="Picture 3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85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2000" dirty="0">
                <a:latin typeface="+mn-lt"/>
              </a:rPr>
              <a:t>2 thumb encircling technique is recommended because:</a:t>
            </a:r>
          </a:p>
          <a:p>
            <a:pPr>
              <a:buFontTx/>
              <a:buChar char="-"/>
            </a:pPr>
            <a:r>
              <a:rPr lang="en-US" sz="2000" dirty="0">
                <a:latin typeface="+mn-lt"/>
              </a:rPr>
              <a:t>It produces better blood supply to heart muscle.</a:t>
            </a:r>
          </a:p>
          <a:p>
            <a:pPr>
              <a:buFontTx/>
              <a:buChar char="-"/>
            </a:pPr>
            <a:r>
              <a:rPr lang="en-US" sz="2000" dirty="0">
                <a:latin typeface="+mn-lt"/>
              </a:rPr>
              <a:t>Helps ensure consistent depth and force</a:t>
            </a:r>
          </a:p>
          <a:p>
            <a:pPr>
              <a:buFontTx/>
              <a:buChar char="-"/>
            </a:pPr>
            <a:r>
              <a:rPr lang="en-US" sz="2000" dirty="0">
                <a:latin typeface="+mn-lt"/>
              </a:rPr>
              <a:t>May generate higher blood pressure</a:t>
            </a:r>
          </a:p>
          <a:p>
            <a:pPr>
              <a:buFontTx/>
              <a:buChar char="-"/>
            </a:pPr>
            <a:endParaRPr lang="en-US" sz="2000" dirty="0">
              <a:latin typeface="+mn-lt"/>
            </a:endParaRPr>
          </a:p>
          <a:p>
            <a:pPr marL="146050" indent="0">
              <a:buNone/>
            </a:pPr>
            <a:endParaRPr lang="en-US" sz="2000" dirty="0"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2000" dirty="0">
                <a:latin typeface="+mn-lt"/>
              </a:rPr>
              <a:t>Compression depth:</a:t>
            </a:r>
          </a:p>
          <a:p>
            <a:pPr>
              <a:buFontTx/>
              <a:buChar char="-"/>
            </a:pPr>
            <a:r>
              <a:rPr lang="en-US" sz="2000" dirty="0">
                <a:latin typeface="+mn-lt"/>
              </a:rPr>
              <a:t>Children: at least 1/3</a:t>
            </a:r>
            <a:r>
              <a:rPr lang="en-US" sz="2000" baseline="30000" dirty="0">
                <a:latin typeface="+mn-lt"/>
              </a:rPr>
              <a:t>rd</a:t>
            </a:r>
            <a:r>
              <a:rPr lang="en-US" sz="2000" dirty="0">
                <a:latin typeface="+mn-lt"/>
              </a:rPr>
              <a:t> AP diameter of the chest or about 5cm </a:t>
            </a:r>
          </a:p>
          <a:p>
            <a:pPr>
              <a:buFontTx/>
              <a:buChar char="-"/>
            </a:pPr>
            <a:r>
              <a:rPr lang="en-US" sz="2000" dirty="0">
                <a:latin typeface="+mn-lt"/>
              </a:rPr>
              <a:t>Infant:  at least 1/3</a:t>
            </a:r>
            <a:r>
              <a:rPr lang="en-US" sz="2000" baseline="30000" dirty="0">
                <a:latin typeface="+mn-lt"/>
              </a:rPr>
              <a:t>rd</a:t>
            </a:r>
            <a:r>
              <a:rPr lang="en-US" sz="2000" dirty="0">
                <a:latin typeface="+mn-lt"/>
              </a:rPr>
              <a:t> AP diameter of the chest or about 4cm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">
            <a:extLst>
              <a:ext uri="{FF2B5EF4-FFF2-40B4-BE49-F238E27FC236}">
                <a16:creationId xmlns:a16="http://schemas.microsoft.com/office/drawing/2014/main" id="{B53588D2-C3FF-499B-9D27-4E006006B4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67" y="129020"/>
            <a:ext cx="686733" cy="652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42918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Newsletter by Slidesgo">
  <a:themeElements>
    <a:clrScheme name="Simple Light">
      <a:dk1>
        <a:srgbClr val="F3F3F3"/>
      </a:dk1>
      <a:lt1>
        <a:srgbClr val="64D3CA"/>
      </a:lt1>
      <a:dk2>
        <a:srgbClr val="306B66"/>
      </a:dk2>
      <a:lt2>
        <a:srgbClr val="4DABA3"/>
      </a:lt2>
      <a:accent1>
        <a:srgbClr val="306B66"/>
      </a:accent1>
      <a:accent2>
        <a:srgbClr val="6FF7EC"/>
      </a:accent2>
      <a:accent3>
        <a:srgbClr val="B7B7B7"/>
      </a:accent3>
      <a:accent4>
        <a:srgbClr val="4DABA3"/>
      </a:accent4>
      <a:accent5>
        <a:srgbClr val="64D3CA"/>
      </a:accent5>
      <a:accent6>
        <a:srgbClr val="41918B"/>
      </a:accent6>
      <a:hlink>
        <a:srgbClr val="306B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400</Words>
  <Application>Microsoft Office PowerPoint</Application>
  <PresentationFormat>On-screen Show (16:9)</PresentationFormat>
  <Paragraphs>40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Health Newsletter by Slidesgo</vt:lpstr>
      <vt:lpstr>Value Added Course MGM BLS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PULSE</vt:lpstr>
      <vt:lpstr>INFANT/CHILD CHEST COMPRESSIONS</vt:lpstr>
      <vt:lpstr>PowerPoint Presentation</vt:lpstr>
      <vt:lpstr>INFANT/ CHILD BREATHS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NEWSLETTER</dc:title>
  <dc:creator>Mrunmayi</dc:creator>
  <cp:lastModifiedBy>Rajvee Gala</cp:lastModifiedBy>
  <cp:revision>147</cp:revision>
  <dcterms:modified xsi:type="dcterms:W3CDTF">2021-05-30T19:44:56Z</dcterms:modified>
</cp:coreProperties>
</file>